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</p:sldMasterIdLst>
  <p:sldIdLst>
    <p:sldId id="256" r:id="rId6"/>
    <p:sldId id="257" r:id="rId7"/>
    <p:sldId id="258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0" r:id="rId17"/>
    <p:sldId id="271" r:id="rId18"/>
    <p:sldId id="272" r:id="rId19"/>
    <p:sldId id="273" r:id="rId20"/>
    <p:sldId id="281" r:id="rId21"/>
    <p:sldId id="282" r:id="rId22"/>
    <p:sldId id="279" r:id="rId23"/>
  </p:sldIdLst>
  <p:sldSz cx="12192000" cy="6858000"/>
  <p:notesSz cx="6858000" cy="9144000"/>
  <p:embeddedFontLst>
    <p:embeddedFont>
      <p:font typeface="Source Han Sans" panose="020B0400000000000000" charset="-122"/>
      <p:regular r:id="rId27"/>
    </p:embeddedFont>
    <p:embeddedFont>
      <p:font typeface="Source Han Sans CN Regular" panose="020B0A00000000000000" charset="-122"/>
      <p:bold r:id="rId28"/>
    </p:embeddedFont>
    <p:embeddedFont>
      <p:font typeface="Source Han Sans CN Bold" panose="020B0800000000000000" charset="-122"/>
      <p:bold r:id="rId29"/>
    </p:embeddedFont>
    <p:embeddedFont>
      <p:font typeface="OPPOSans R" panose="00020600040101010101" charset="-122"/>
      <p:regular r:id="rId30"/>
    </p:embeddedFont>
    <p:embeddedFont>
      <p:font typeface="等线" panose="02010600030101010101" charset="-122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vmlDrawing" Target="../drawings/vmlDrawing3.v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9.wmf"/><Relationship Id="rId15" Type="http://schemas.openxmlformats.org/officeDocument/2006/relationships/oleObject" Target="../embeddings/oleObject4.bin"/><Relationship Id="rId14" Type="http://schemas.openxmlformats.org/officeDocument/2006/relationships/tags" Target="../tags/tag12.xml"/><Relationship Id="rId13" Type="http://schemas.openxmlformats.org/officeDocument/2006/relationships/image" Target="../media/image8.wmf"/><Relationship Id="rId12" Type="http://schemas.openxmlformats.org/officeDocument/2006/relationships/oleObject" Target="../embeddings/oleObject3.bin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image" Target="../media/image14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13.png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31.xml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2356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475809">
            <a:off x="984890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475809">
            <a:off x="7807403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75809">
            <a:off x="10689030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1181347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75809">
            <a:off x="6139294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4323" y="5132748"/>
            <a:ext cx="1775911" cy="360000"/>
          </a:xfrm>
          <a:prstGeom prst="round2DiagRect">
            <a:avLst/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67917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97792" y="5132748"/>
            <a:ext cx="1775911" cy="360000"/>
          </a:xfrm>
          <a:prstGeom prst="round2DiagRect">
            <a:avLst/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31386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5280" y="2205355"/>
            <a:ext cx="6346190" cy="20288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基于模糊控制的移动机器人路径跟踪控制课程设计汇报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73360" y="1600880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3161342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9638" y="1404651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48628" y="5214631"/>
            <a:ext cx="181154" cy="19623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143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012097" y="5223770"/>
            <a:ext cx="192372" cy="17795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46698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黄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</a:t>
            </a:r>
            <a:endParaRPr kumimoji="1" lang="zh-CN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833505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pic>
        <p:nvPicPr>
          <p:cNvPr id="26" name="图片 25" descr="无锡学院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8110"/>
            <a:ext cx="2441575" cy="10026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202634" y="1595033"/>
            <a:ext cx="4110152" cy="4683933"/>
          </a:xfrm>
          <a:prstGeom prst="roundRect">
            <a:avLst>
              <a:gd name="adj" fmla="val 4436"/>
            </a:avLst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884634" y="1595033"/>
            <a:ext cx="4110152" cy="4683933"/>
          </a:xfrm>
          <a:prstGeom prst="roundRect">
            <a:avLst>
              <a:gd name="adj" fmla="val 4436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2001520" y="3573145"/>
            <a:ext cx="3901440" cy="7162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将模糊控制器输出的增益与 Pure- Pursuit 算法计算出的曲率相结合，得到角速度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3287543" y="1848794"/>
            <a:ext cx="1311954" cy="131195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3571257" y="2181893"/>
            <a:ext cx="724206" cy="68258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6311900" y="3645535"/>
            <a:ext cx="3914140" cy="80772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根据横向误差自适应调整线速度，确保机器人在复杂路径下能够稳定跟踪，提高跟踪性能。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7607802" y="1773229"/>
            <a:ext cx="1311954" cy="1311950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7939662" y="2144769"/>
            <a:ext cx="630455" cy="720001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2001605" y="3112016"/>
            <a:ext cx="38889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增益与曲率结合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6311985" y="3112016"/>
            <a:ext cx="3927010" cy="6051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自适应速度调整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控制策略结合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18" name="对象 -2147482609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254250" y="4437380"/>
          <a:ext cx="3371215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2" imgW="2120900" imgH="1193800" progId="Equation.3">
                  <p:embed/>
                </p:oleObj>
              </mc:Choice>
              <mc:Fallback>
                <p:oleObj name="" r:id="rId12" imgW="2120900" imgH="11938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54250" y="4437380"/>
                        <a:ext cx="3371215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-2147482605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6456045" y="4806950"/>
          <a:ext cx="357886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5" imgW="1930400" imgH="457200" progId="Equation.3">
                  <p:embed/>
                </p:oleObj>
              </mc:Choice>
              <mc:Fallback>
                <p:oleObj name="" r:id="rId15" imgW="1930400" imgH="457200" progId="Equation.3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56045" y="4806950"/>
                        <a:ext cx="3578860" cy="708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259799"/>
            <a:ext cx="2265876" cy="259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仿真实验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1215944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432529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1853282" y="2255546"/>
            <a:ext cx="1036232" cy="1036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735211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仿真参数设置</a:t>
            </a:r>
            <a:endParaRPr kumimoji="1" lang="zh-CN" altLang="en-US" sz="16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22935" y="4778375"/>
            <a:ext cx="3511550" cy="14192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仿真时长</a:t>
            </a:r>
            <a:r>
              <a:rPr kumimoji="1" lang="en-US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 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T = 60</a:t>
            </a:r>
            <a:r>
              <a:rPr kumimoji="1" lang="en-US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 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，时间步长</a:t>
            </a:r>
            <a:r>
              <a:rPr kumimoji="1" lang="en-US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 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dt = 0.02</a:t>
            </a:r>
            <a:r>
              <a:rPr kumimoji="1" lang="en-US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 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，最高线速度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0.6 m/s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，最大角速度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2.5 rad/s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，基础前瞻距离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0.6m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，误差减速阈值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0.3m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，动画放慢倍数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1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，动画刷新帧步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= 1</a:t>
            </a:r>
            <a:r>
              <a:rPr kumimoji="1" lang="en-US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 </a:t>
            </a:r>
            <a:r>
              <a:rPr kumimoji="1" 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8666792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8883377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8186059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性能评估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85917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仿真结束后，进行性能评估，计算均方根误差（RMSE）、最大误差（Max E）、稳态误差（SS Err）和误差积分（Int E）等指标。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9370667" y="2266715"/>
            <a:ext cx="903158" cy="10314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4941368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5157953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>
            <a:off x="4460635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仿真过程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60493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初始化移动机器人状态，进入主循环，在每个时间步内计算最近点等，更新移动机器人的位姿。根据设置进行动画更新，展示机器人的跟踪过程。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2"/>
            </p:custDataLst>
          </p:nvPr>
        </p:nvSpPr>
        <p:spPr>
          <a:xfrm>
            <a:off x="5507758" y="2266714"/>
            <a:ext cx="1178128" cy="103143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MATLAB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仿真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259799"/>
            <a:ext cx="2265876" cy="259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结果分析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6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977324" y="2052624"/>
            <a:ext cx="10224653" cy="3288308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053586" y="2371052"/>
            <a:ext cx="4072128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76325" y="3300730"/>
            <a:ext cx="10027285" cy="1712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较小的时间步长能更精确地模拟机器人的运动过程，本课题旨在探究追踪的精度和实时性，为此选择了</a:t>
            </a: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0.02s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；</a:t>
            </a:r>
            <a:endParaRPr kumimoji="1" lang="zh-CN" altLang="en-US" sz="1400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仿真时间给定</a:t>
            </a: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60s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，既能够让机器人完成一定复杂度的路径跟踪任务，又不会使仿真时间过长；</a:t>
            </a:r>
            <a:endParaRPr kumimoji="1" lang="zh-CN" altLang="en-US" sz="1400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ctr">
              <a:lnSpc>
                <a:spcPct val="130000"/>
              </a:lnSpc>
              <a:buClrTx/>
              <a:buSzTx/>
              <a:buNone/>
            </a:pP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0.6 m/s 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的最高线速度和</a:t>
            </a:r>
            <a:r>
              <a:rPr kumimoji="1" lang="en-US" altLang="zh-CN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2.5 rad/s 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的最大角速度既能够保证机器人有一定的运动速度，又不会过快导致难以控制和跟踪路径；</a:t>
            </a:r>
            <a:endParaRPr kumimoji="1" lang="zh-CN" altLang="en-US" sz="1400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ctr">
              <a:lnSpc>
                <a:spcPct val="130000"/>
              </a:lnSpc>
              <a:buClrTx/>
              <a:buSzTx/>
              <a:buNone/>
            </a:pP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0.6 m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的前瞻距离</a:t>
            </a:r>
            <a:r>
              <a:rPr kumimoji="1" lang="zh-CN" altLang="en-US" sz="1400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能使机器人更及时地响应路径变化，但可能会使机器人的运动更加波动。综合考虑下本设计选择了0.6m；</a:t>
            </a:r>
            <a:endParaRPr kumimoji="1" lang="zh-CN" altLang="en-US" sz="1400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076035" y="2371052"/>
            <a:ext cx="10027231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参数对比分析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5768182" y="3048369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不同算法参数区别及合理性分析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" y="5170513"/>
            <a:ext cx="12192000" cy="887388"/>
          </a:xfrm>
          <a:prstGeom prst="trapezoid">
            <a:avLst>
              <a:gd name="adj" fmla="val 2304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8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28922" y="1596047"/>
            <a:ext cx="3726463" cy="785049"/>
          </a:xfrm>
          <a:prstGeom prst="roundRect">
            <a:avLst>
              <a:gd name="adj" fmla="val 182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26966" y="1988898"/>
            <a:ext cx="472166" cy="4721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V="1">
            <a:off x="1401445" y="1988820"/>
            <a:ext cx="8953500" cy="3646170"/>
          </a:xfrm>
          <a:prstGeom prst="round2SameRect">
            <a:avLst>
              <a:gd name="adj1" fmla="val 6549"/>
              <a:gd name="adj2" fmla="val 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600"/>
          </a:p>
        </p:txBody>
      </p:sp>
      <p:sp>
        <p:nvSpPr>
          <p:cNvPr id="10" name="标题 1"/>
          <p:cNvSpPr txBox="1"/>
          <p:nvPr/>
        </p:nvSpPr>
        <p:spPr>
          <a:xfrm>
            <a:off x="1117600" y="1595755"/>
            <a:ext cx="9618345" cy="4546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31741" y="2201062"/>
            <a:ext cx="8328518" cy="3369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跟踪效果展示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26000" y="1793407"/>
            <a:ext cx="8100000" cy="1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轨迹跟踪结果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8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2381250"/>
            <a:ext cx="4064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85" y="2381250"/>
            <a:ext cx="4064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90" y="2348865"/>
            <a:ext cx="406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" y="5170513"/>
            <a:ext cx="12192000" cy="887388"/>
          </a:xfrm>
          <a:prstGeom prst="trapezoid">
            <a:avLst>
              <a:gd name="adj" fmla="val 2304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8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2026000" y="1793407"/>
            <a:ext cx="8100000" cy="1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轨迹跟踪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性能参数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380" y="1548130"/>
            <a:ext cx="3827145" cy="305816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91135" y="4725035"/>
            <a:ext cx="395224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算法跟踪关键参数图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46525" y="1490980"/>
            <a:ext cx="3824605" cy="303022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4400550" y="4723765"/>
            <a:ext cx="30880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A2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算法跟踪关键参数图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96225" y="1529080"/>
            <a:ext cx="4064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472170" y="4725035"/>
            <a:ext cx="308800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A3</a:t>
            </a:r>
            <a:r>
              <a:rPr lang="zh-CN" altLang="en-US" sz="16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算法跟踪关键参数图</a:t>
            </a:r>
            <a:endParaRPr lang="zh-CN" altLang="en-US" sz="16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" y="5170513"/>
            <a:ext cx="12192000" cy="887388"/>
          </a:xfrm>
          <a:prstGeom prst="trapezoid">
            <a:avLst>
              <a:gd name="adj" fmla="val 2304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98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不同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算法路径跟踪评估参数对比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537970" y="1459865"/>
          <a:ext cx="8099425" cy="1216660"/>
        </p:xfrm>
        <a:graphic>
          <a:graphicData uri="http://schemas.openxmlformats.org/drawingml/2006/table">
            <a:tbl>
              <a:tblPr/>
              <a:tblGrid>
                <a:gridCol w="1619885"/>
                <a:gridCol w="1619885"/>
                <a:gridCol w="1619885"/>
                <a:gridCol w="1619885"/>
                <a:gridCol w="1619885"/>
              </a:tblGrid>
              <a:tr h="30480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算法编号</a:t>
                      </a:r>
                      <a:endParaRPr lang="zh-CN" sz="18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RMSE(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m</a:t>
                      </a: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18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>
                          <a:latin typeface="Times New Roman" panose="02020603050405020304"/>
                          <a:ea typeface="宋体" panose="02010600030101010101" pitchFamily="2" charset="-122"/>
                        </a:rPr>
                        <a:t>E</a:t>
                      </a:r>
                      <a:r>
                        <a:rPr lang="en-US" altLang="zh-CN" sz="2000" baseline="-25000">
                          <a:latin typeface="Times New Roman" panose="02020603050405020304"/>
                          <a:ea typeface="Times New Roman" panose="02020603050405020304"/>
                        </a:rPr>
                        <a:t>MAX</a:t>
                      </a: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(m)</a:t>
                      </a:r>
                      <a:endParaRPr lang="en-US" altLang="zh-CN" sz="18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SS</a:t>
                      </a: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(m)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    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E</a:t>
                      </a:r>
                      <a:r>
                        <a:rPr lang="en-US" altLang="zh-CN" sz="1800" baseline="-25000">
                          <a:latin typeface="Times New Roman" panose="02020603050405020304"/>
                          <a:ea typeface="Times New Roman" panose="02020603050405020304"/>
                        </a:rPr>
                        <a:t>INT</a:t>
                      </a: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(m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s</a:t>
                      </a: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18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1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A3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0.0700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0.0590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0.0210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0.1810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0.0760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0.0676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0.0280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0.0610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0.0041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3.4340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3.4960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800">
                          <a:latin typeface="Times New Roman" panose="02020603050405020304"/>
                          <a:ea typeface="Times New Roman" panose="02020603050405020304"/>
                        </a:rPr>
                        <a:t>0.7923</a:t>
                      </a:r>
                      <a:endParaRPr lang="en-US" altLang="zh-CN" sz="18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8272780" y="1728788"/>
            <a:ext cx="25717" cy="1273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3025" y="3112135"/>
            <a:ext cx="8944610" cy="1449705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指标定义与理想值方向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ymbol" panose="05050102010706020507"/>
                <a:ea typeface="宋体" panose="02010600030101010101" pitchFamily="2" charset="-122"/>
              </a:rPr>
              <a:t>· 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RMSE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（均方根误差）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：反映整体误差的平均水平，越小越好（衡量精度）。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ymbol" panose="05050102010706020507"/>
                <a:ea typeface="宋体" panose="02010600030101010101" pitchFamily="2" charset="-122"/>
              </a:rPr>
              <a:t>· 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EMAX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（最大误差）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：单次测量的最大偏差，越小越好（衡量极端情况下的稳定性）。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ymbol" panose="05050102010706020507"/>
                <a:ea typeface="宋体" panose="02010600030101010101" pitchFamily="2" charset="-122"/>
              </a:rPr>
              <a:t>· 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SS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稳态误差）</a:t>
            </a:r>
            <a:r>
              <a:rPr lang="zh-CN" altLang="en-US">
                <a:latin typeface="Times New Roman" panose="02020603050405020304"/>
                <a:ea typeface="宋体" panose="02010600030101010101" pitchFamily="2" charset="-122"/>
              </a:rPr>
              <a:t>：系统到达稳定状态的时候期望值和实际值之间的误差，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越小越好</a:t>
            </a:r>
            <a:r>
              <a:rPr lang="zh-CN" altLang="en-US"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zh-CN" altLang="en-US">
              <a:latin typeface="Times New Roman" panose="02020603050405020304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Symbol" panose="05050102010706020507"/>
                <a:ea typeface="宋体" panose="02010600030101010101" pitchFamily="2" charset="-122"/>
              </a:rPr>
              <a:t>·</a:t>
            </a:r>
            <a:r>
              <a:rPr lang="en-US" altLang="zh-CN" sz="1400">
                <a:solidFill>
                  <a:srgbClr val="FF0000"/>
                </a:solidFill>
                <a:latin typeface="Symbol" panose="05050102010706020507"/>
                <a:ea typeface="宋体" panose="02010600030101010101" pitchFamily="2" charset="-122"/>
              </a:rPr>
              <a:t> 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EINT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（处理时间）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：运行耗时，越小越好（衡量效率）。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流程图: 终止 19"/>
          <p:cNvSpPr/>
          <p:nvPr/>
        </p:nvSpPr>
        <p:spPr>
          <a:xfrm>
            <a:off x="4511675" y="3141345"/>
            <a:ext cx="5579745" cy="1883410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A3</a:t>
            </a:r>
            <a:r>
              <a:rPr lang="zh-CN" altLang="en-US"/>
              <a:t>在</a:t>
            </a:r>
            <a:r>
              <a:rPr lang="en-US" altLang="zh-CN"/>
              <a:t> RMSE</a:t>
            </a:r>
            <a:r>
              <a:rPr lang="zh-CN" altLang="en-US"/>
              <a:t>（整体精度）和</a:t>
            </a:r>
            <a:r>
              <a:rPr lang="en-US" altLang="zh-CN"/>
              <a:t> EINT</a:t>
            </a:r>
            <a:r>
              <a:rPr lang="zh-CN" altLang="en-US"/>
              <a:t>（效率）上具有压倒性优势，且</a:t>
            </a:r>
            <a:r>
              <a:rPr lang="en-US" altLang="zh-CN"/>
              <a:t> EMAX </a:t>
            </a:r>
            <a:r>
              <a:rPr lang="zh-CN" altLang="en-US"/>
              <a:t>和</a:t>
            </a:r>
            <a:r>
              <a:rPr lang="en-US" altLang="zh-CN"/>
              <a:t> SS </a:t>
            </a:r>
            <a:r>
              <a:rPr lang="zh-CN" altLang="en-US"/>
              <a:t>处于较优水平，无明显短板，是兼顾精度与效率的均衡选择。</a:t>
            </a:r>
            <a:r>
              <a:rPr lang="en-US" altLang="zh-CN"/>
              <a:t>A1 </a:t>
            </a:r>
            <a:r>
              <a:rPr lang="zh-CN" altLang="en-US"/>
              <a:t>和</a:t>
            </a:r>
            <a:r>
              <a:rPr lang="en-US" altLang="zh-CN"/>
              <a:t> A2 </a:t>
            </a:r>
            <a:r>
              <a:rPr lang="zh-CN" altLang="en-US"/>
              <a:t>虽在单项指标优秀，但存在关键性能缺陷（</a:t>
            </a:r>
            <a:r>
              <a:rPr lang="en-US" altLang="zh-CN"/>
              <a:t> </a:t>
            </a:r>
            <a:r>
              <a:rPr lang="zh-CN" altLang="en-US"/>
              <a:t>精度差或者效率低），综合表现远不及</a:t>
            </a:r>
            <a:r>
              <a:rPr lang="en-US" altLang="zh-CN"/>
              <a:t> A3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blipFill>
            <a:blip r:embed="rId1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2356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475809">
            <a:off x="984890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475809">
            <a:off x="7807403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475809">
            <a:off x="10689030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11181347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475809">
            <a:off x="6139294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4323" y="5132748"/>
            <a:ext cx="1775911" cy="360000"/>
          </a:xfrm>
          <a:prstGeom prst="round2DiagRect">
            <a:avLst/>
          </a:pr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267917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97792" y="5132748"/>
            <a:ext cx="1775911" cy="360000"/>
          </a:xfrm>
          <a:prstGeom prst="round2DiagRect">
            <a:avLst/>
          </a:prstGeom>
          <a:noFill/>
          <a:ln w="9525" cap="sq">
            <a:solidFill>
              <a:schemeClr val="accent1"/>
            </a:solidFill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331386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1385" y="2528498"/>
            <a:ext cx="5250526" cy="2028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r>
              <a:rPr kumimoji="1" lang="zh-CN" altLang="en-US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！</a:t>
            </a:r>
            <a:endParaRPr kumimoji="1" lang="zh-CN" altLang="en-US" sz="5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673360" y="1600880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3161342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9638" y="1404651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48628" y="5214631"/>
            <a:ext cx="181154" cy="19623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143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012097" y="5223770"/>
            <a:ext cx="192372" cy="17795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gradFill>
            <a:gsLst>
              <a:gs pos="44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46698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黄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</a:t>
            </a:r>
            <a:r>
              <a:rPr kumimoji="1" lang="zh-CN" altLang="en-US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</a:t>
            </a:r>
            <a:endParaRPr kumimoji="1" lang="zh-CN" altLang="en-US" sz="1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3833505" y="5211182"/>
            <a:ext cx="1441143" cy="203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pic>
        <p:nvPicPr>
          <p:cNvPr id="26" name="图片 25" descr="无锡学院校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8110"/>
            <a:ext cx="2441575" cy="1002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3100" y="2538452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7100" y="2693243"/>
            <a:ext cx="288000" cy="26641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2538452"/>
            <a:ext cx="576000" cy="576000"/>
          </a:xfrm>
          <a:prstGeom prst="ellipse">
            <a:avLst/>
          </a:prstGeom>
          <a:solidFill>
            <a:schemeClr val="accent2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13650" y="2707344"/>
            <a:ext cx="288000" cy="23821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78902" y="2538452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04902" y="2684624"/>
            <a:ext cx="324000" cy="28365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100" y="3219736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69650" y="3219736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系统建模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78902" y="3219736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控制器设计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3100" y="4444816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8166" y="4588816"/>
            <a:ext cx="265868" cy="288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9650" y="4444816"/>
            <a:ext cx="576000" cy="576000"/>
          </a:xfrm>
          <a:prstGeom prst="ellipse">
            <a:avLst/>
          </a:prstGeom>
          <a:solidFill>
            <a:schemeClr val="accent2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13650" y="4597093"/>
            <a:ext cx="288000" cy="27144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78902" y="4444816"/>
            <a:ext cx="576000" cy="576000"/>
          </a:xfrm>
          <a:prstGeom prst="ellipse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04902" y="4585944"/>
            <a:ext cx="324000" cy="29374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73100" y="5126100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仿真实验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69650" y="5126100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结果分析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78902" y="5126100"/>
            <a:ext cx="324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结论与展望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9065" y="1003300"/>
            <a:ext cx="4812993" cy="7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9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</a:t>
            </a: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 b="1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 b="1"/>
          </a:p>
        </p:txBody>
      </p:sp>
      <p:sp>
        <p:nvSpPr>
          <p:cNvPr id="12" name="标题 1"/>
          <p:cNvSpPr txBox="1"/>
          <p:nvPr/>
        </p:nvSpPr>
        <p:spPr>
          <a:xfrm>
            <a:off x="9350541" y="259799"/>
            <a:ext cx="2265876" cy="259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7955007" y="1772995"/>
            <a:ext cx="1572769" cy="0"/>
          </a:xfrm>
          <a:prstGeom prst="line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>
            <a:off x="7955007" y="1160463"/>
            <a:ext cx="0" cy="5697537"/>
          </a:xfrm>
          <a:prstGeom prst="line">
            <a:avLst/>
          </a:prstGeom>
          <a:noFill/>
          <a:ln w="19050" cap="sq">
            <a:solidFill>
              <a:schemeClr val="accent1"/>
            </a:solidFill>
            <a:prstDash val="dash"/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1487170" y="1484630"/>
            <a:ext cx="5871210" cy="1658620"/>
          </a:xfrm>
          <a:prstGeom prst="roundRect">
            <a:avLst>
              <a:gd name="adj" fmla="val 5660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87170" y="1484630"/>
            <a:ext cx="5871210" cy="675005"/>
          </a:xfrm>
          <a:custGeom>
            <a:avLst/>
            <a:gdLst>
              <a:gd name="connsiteX0" fmla="*/ 124571 w 5871312"/>
              <a:gd name="connsiteY0" fmla="*/ 0 h 868157"/>
              <a:gd name="connsiteX1" fmla="*/ 5746741 w 5871312"/>
              <a:gd name="connsiteY1" fmla="*/ 0 h 868157"/>
              <a:gd name="connsiteX2" fmla="*/ 5871312 w 5871312"/>
              <a:gd name="connsiteY2" fmla="*/ 124571 h 868157"/>
              <a:gd name="connsiteX3" fmla="*/ 5871312 w 5871312"/>
              <a:gd name="connsiteY3" fmla="*/ 675347 h 868157"/>
              <a:gd name="connsiteX4" fmla="*/ 5746741 w 5871312"/>
              <a:gd name="connsiteY4" fmla="*/ 799918 h 868157"/>
              <a:gd name="connsiteX5" fmla="*/ 3076399 w 5871312"/>
              <a:gd name="connsiteY5" fmla="*/ 799918 h 868157"/>
              <a:gd name="connsiteX6" fmla="*/ 2935656 w 5871312"/>
              <a:gd name="connsiteY6" fmla="*/ 868157 h 868157"/>
              <a:gd name="connsiteX7" fmla="*/ 2794914 w 5871312"/>
              <a:gd name="connsiteY7" fmla="*/ 799918 h 868157"/>
              <a:gd name="connsiteX8" fmla="*/ 124571 w 5871312"/>
              <a:gd name="connsiteY8" fmla="*/ 799918 h 868157"/>
              <a:gd name="connsiteX9" fmla="*/ 0 w 5871312"/>
              <a:gd name="connsiteY9" fmla="*/ 675347 h 868157"/>
              <a:gd name="connsiteX10" fmla="*/ 0 w 5871312"/>
              <a:gd name="connsiteY10" fmla="*/ 124571 h 868157"/>
              <a:gd name="connsiteX11" fmla="*/ 124571 w 5871312"/>
              <a:gd name="connsiteY11" fmla="*/ 0 h 868157"/>
            </a:gdLst>
            <a:ahLst/>
            <a:cxnLst/>
            <a:rect l="l" t="t" r="r" b="b"/>
            <a:pathLst>
              <a:path w="5871312" h="868157">
                <a:moveTo>
                  <a:pt x="124571" y="0"/>
                </a:moveTo>
                <a:lnTo>
                  <a:pt x="5746741" y="0"/>
                </a:lnTo>
                <a:cubicBezTo>
                  <a:pt x="5815540" y="0"/>
                  <a:pt x="5871312" y="55772"/>
                  <a:pt x="5871312" y="124571"/>
                </a:cubicBezTo>
                <a:lnTo>
                  <a:pt x="5871312" y="675347"/>
                </a:lnTo>
                <a:cubicBezTo>
                  <a:pt x="5871312" y="744146"/>
                  <a:pt x="5815540" y="799918"/>
                  <a:pt x="5746741" y="799918"/>
                </a:cubicBezTo>
                <a:lnTo>
                  <a:pt x="3076399" y="799918"/>
                </a:lnTo>
                <a:lnTo>
                  <a:pt x="2935656" y="868157"/>
                </a:lnTo>
                <a:lnTo>
                  <a:pt x="2794914" y="799918"/>
                </a:lnTo>
                <a:lnTo>
                  <a:pt x="124571" y="799918"/>
                </a:lnTo>
                <a:cubicBezTo>
                  <a:pt x="55772" y="799918"/>
                  <a:pt x="0" y="744146"/>
                  <a:pt x="0" y="675347"/>
                </a:cubicBezTo>
                <a:lnTo>
                  <a:pt x="0" y="124571"/>
                </a:lnTo>
                <a:cubicBezTo>
                  <a:pt x="0" y="55772"/>
                  <a:pt x="55772" y="0"/>
                  <a:pt x="1245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81866" y="1634244"/>
            <a:ext cx="319411" cy="3194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119854" y="1396823"/>
            <a:ext cx="780285" cy="7802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75460" y="2276475"/>
            <a:ext cx="5175250" cy="65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传统路径跟踪方法存在响应滞后、参数适应性不足等问题，难以满足复杂环境下的高精度跟踪需求。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35326" y="1484590"/>
            <a:ext cx="5175285" cy="5907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传统方法不足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39837" y="1613289"/>
            <a:ext cx="375878" cy="340777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优化方向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487170" y="4149090"/>
            <a:ext cx="5871210" cy="1875790"/>
          </a:xfrm>
          <a:prstGeom prst="roundRect">
            <a:avLst>
              <a:gd name="adj" fmla="val 5660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487170" y="4149090"/>
            <a:ext cx="5871210" cy="675005"/>
          </a:xfrm>
          <a:custGeom>
            <a:avLst/>
            <a:gdLst>
              <a:gd name="connsiteX0" fmla="*/ 124571 w 5871312"/>
              <a:gd name="connsiteY0" fmla="*/ 0 h 868157"/>
              <a:gd name="connsiteX1" fmla="*/ 5746741 w 5871312"/>
              <a:gd name="connsiteY1" fmla="*/ 0 h 868157"/>
              <a:gd name="connsiteX2" fmla="*/ 5871312 w 5871312"/>
              <a:gd name="connsiteY2" fmla="*/ 124571 h 868157"/>
              <a:gd name="connsiteX3" fmla="*/ 5871312 w 5871312"/>
              <a:gd name="connsiteY3" fmla="*/ 675347 h 868157"/>
              <a:gd name="connsiteX4" fmla="*/ 5746741 w 5871312"/>
              <a:gd name="connsiteY4" fmla="*/ 799918 h 868157"/>
              <a:gd name="connsiteX5" fmla="*/ 3076399 w 5871312"/>
              <a:gd name="connsiteY5" fmla="*/ 799918 h 868157"/>
              <a:gd name="connsiteX6" fmla="*/ 2935656 w 5871312"/>
              <a:gd name="connsiteY6" fmla="*/ 868157 h 868157"/>
              <a:gd name="connsiteX7" fmla="*/ 2794914 w 5871312"/>
              <a:gd name="connsiteY7" fmla="*/ 799918 h 868157"/>
              <a:gd name="connsiteX8" fmla="*/ 124571 w 5871312"/>
              <a:gd name="connsiteY8" fmla="*/ 799918 h 868157"/>
              <a:gd name="connsiteX9" fmla="*/ 0 w 5871312"/>
              <a:gd name="connsiteY9" fmla="*/ 675347 h 868157"/>
              <a:gd name="connsiteX10" fmla="*/ 0 w 5871312"/>
              <a:gd name="connsiteY10" fmla="*/ 124571 h 868157"/>
              <a:gd name="connsiteX11" fmla="*/ 124571 w 5871312"/>
              <a:gd name="connsiteY11" fmla="*/ 0 h 868157"/>
            </a:gdLst>
            <a:ahLst/>
            <a:cxnLst/>
            <a:rect l="l" t="t" r="r" b="b"/>
            <a:pathLst>
              <a:path w="5871312" h="868157">
                <a:moveTo>
                  <a:pt x="124571" y="0"/>
                </a:moveTo>
                <a:lnTo>
                  <a:pt x="5746741" y="0"/>
                </a:lnTo>
                <a:cubicBezTo>
                  <a:pt x="5815540" y="0"/>
                  <a:pt x="5871312" y="55772"/>
                  <a:pt x="5871312" y="124571"/>
                </a:cubicBezTo>
                <a:lnTo>
                  <a:pt x="5871312" y="675347"/>
                </a:lnTo>
                <a:cubicBezTo>
                  <a:pt x="5871312" y="744146"/>
                  <a:pt x="5815540" y="799918"/>
                  <a:pt x="5746741" y="799918"/>
                </a:cubicBezTo>
                <a:lnTo>
                  <a:pt x="3076399" y="799918"/>
                </a:lnTo>
                <a:lnTo>
                  <a:pt x="2935656" y="868157"/>
                </a:lnTo>
                <a:lnTo>
                  <a:pt x="2794914" y="799918"/>
                </a:lnTo>
                <a:lnTo>
                  <a:pt x="124571" y="799918"/>
                </a:lnTo>
                <a:cubicBezTo>
                  <a:pt x="55772" y="799918"/>
                  <a:pt x="0" y="744146"/>
                  <a:pt x="0" y="675347"/>
                </a:cubicBezTo>
                <a:lnTo>
                  <a:pt x="0" y="124571"/>
                </a:lnTo>
                <a:cubicBezTo>
                  <a:pt x="0" y="55772"/>
                  <a:pt x="55772" y="0"/>
                  <a:pt x="1245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847215" y="4940935"/>
            <a:ext cx="5175250" cy="641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本研究提出模糊控制与 Pure- Pursuit 结合的跟踪策略，融合模糊控制的非线性适应能力与 Pure- Pursuit 的几何直观性，为复杂路径跟踪提供新思路。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835150" y="4207510"/>
            <a:ext cx="5175250" cy="5321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模糊控制结合优势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7996917" y="3711650"/>
            <a:ext cx="1572769" cy="0"/>
          </a:xfrm>
          <a:prstGeom prst="line">
            <a:avLst/>
          </a:prstGeom>
          <a:noFill/>
          <a:ln w="19050" cap="sq">
            <a:solidFill>
              <a:schemeClr val="accent1">
                <a:alpha val="100000"/>
              </a:schemeClr>
            </a:solidFill>
            <a:prstDash val="solid"/>
            <a:miter/>
          </a:ln>
        </p:spPr>
      </p:cxnSp>
      <p:sp>
        <p:nvSpPr>
          <p:cNvPr id="26" name="标题 1"/>
          <p:cNvSpPr txBox="1"/>
          <p:nvPr/>
        </p:nvSpPr>
        <p:spPr>
          <a:xfrm>
            <a:off x="7823776" y="3572899"/>
            <a:ext cx="319411" cy="31941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161764" y="3335478"/>
            <a:ext cx="780285" cy="7802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339580" y="3571875"/>
            <a:ext cx="375920" cy="34163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259799"/>
            <a:ext cx="2265876" cy="259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系统建模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410226"/>
            <a:ext cx="12192000" cy="393481"/>
          </a:xfrm>
          <a:custGeom>
            <a:avLst/>
            <a:gdLst>
              <a:gd name="connsiteX0" fmla="*/ 6766630 w 12192000"/>
              <a:gd name="connsiteY0" fmla="*/ 1948 h 843459"/>
              <a:gd name="connsiteX1" fmla="*/ 12192000 w 12192000"/>
              <a:gd name="connsiteY1" fmla="*/ 632236 h 843459"/>
              <a:gd name="connsiteX2" fmla="*/ 12192000 w 12192000"/>
              <a:gd name="connsiteY2" fmla="*/ 843459 h 843459"/>
              <a:gd name="connsiteX3" fmla="*/ 0 w 12192000"/>
              <a:gd name="connsiteY3" fmla="*/ 843459 h 843459"/>
              <a:gd name="connsiteX4" fmla="*/ 0 w 12192000"/>
              <a:gd name="connsiteY4" fmla="*/ 632236 h 843459"/>
              <a:gd name="connsiteX5" fmla="*/ 6766630 w 12192000"/>
              <a:gd name="connsiteY5" fmla="*/ 1948 h 843459"/>
            </a:gdLst>
            <a:ahLst/>
            <a:cxnLst/>
            <a:rect l="l" t="t" r="r" b="b"/>
            <a:pathLst>
              <a:path w="12192000" h="843459">
                <a:moveTo>
                  <a:pt x="6766630" y="1948"/>
                </a:moveTo>
                <a:cubicBezTo>
                  <a:pt x="8577827" y="22835"/>
                  <a:pt x="10406840" y="212863"/>
                  <a:pt x="12192000" y="632236"/>
                </a:cubicBezTo>
                <a:lnTo>
                  <a:pt x="12192000" y="843459"/>
                </a:lnTo>
                <a:lnTo>
                  <a:pt x="0" y="843459"/>
                </a:lnTo>
                <a:lnTo>
                  <a:pt x="0" y="632236"/>
                </a:lnTo>
                <a:cubicBezTo>
                  <a:pt x="2138715" y="227841"/>
                  <a:pt x="4437947" y="-24907"/>
                  <a:pt x="6766630" y="19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583398"/>
            <a:ext cx="12192000" cy="270477"/>
          </a:xfrm>
          <a:custGeom>
            <a:avLst/>
            <a:gdLst>
              <a:gd name="connsiteX0" fmla="*/ 6766630 w 12192000"/>
              <a:gd name="connsiteY0" fmla="*/ 1481 h 579791"/>
              <a:gd name="connsiteX1" fmla="*/ 12192000 w 12192000"/>
              <a:gd name="connsiteY1" fmla="*/ 480659 h 579791"/>
              <a:gd name="connsiteX2" fmla="*/ 12192000 w 12192000"/>
              <a:gd name="connsiteY2" fmla="*/ 579791 h 579791"/>
              <a:gd name="connsiteX3" fmla="*/ 0 w 12192000"/>
              <a:gd name="connsiteY3" fmla="*/ 579791 h 579791"/>
              <a:gd name="connsiteX4" fmla="*/ 0 w 12192000"/>
              <a:gd name="connsiteY4" fmla="*/ 480659 h 579791"/>
              <a:gd name="connsiteX5" fmla="*/ 6766630 w 12192000"/>
              <a:gd name="connsiteY5" fmla="*/ 1481 h 579791"/>
            </a:gdLst>
            <a:ahLst/>
            <a:cxnLst/>
            <a:rect l="l" t="t" r="r" b="b"/>
            <a:pathLst>
              <a:path w="12192000" h="579791">
                <a:moveTo>
                  <a:pt x="6766630" y="1481"/>
                </a:moveTo>
                <a:cubicBezTo>
                  <a:pt x="8577827" y="17360"/>
                  <a:pt x="10406840" y="161830"/>
                  <a:pt x="12192000" y="480659"/>
                </a:cubicBezTo>
                <a:lnTo>
                  <a:pt x="12192000" y="579791"/>
                </a:lnTo>
                <a:lnTo>
                  <a:pt x="0" y="579791"/>
                </a:lnTo>
                <a:lnTo>
                  <a:pt x="0" y="480659"/>
                </a:lnTo>
                <a:cubicBezTo>
                  <a:pt x="2138715" y="173216"/>
                  <a:pt x="4437947" y="-18936"/>
                  <a:pt x="6766630" y="148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5898695" flipH="1">
            <a:off x="10791580" y="5373268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701305">
            <a:off x="984002" y="5373269"/>
            <a:ext cx="416417" cy="2395596"/>
          </a:xfrm>
          <a:custGeom>
            <a:avLst/>
            <a:gdLst>
              <a:gd name="connsiteX0" fmla="*/ 59613 w 416417"/>
              <a:gd name="connsiteY0" fmla="*/ 1437704 h 2395596"/>
              <a:gd name="connsiteX1" fmla="*/ 161207 w 416417"/>
              <a:gd name="connsiteY1" fmla="*/ 2212824 h 2395596"/>
              <a:gd name="connsiteX2" fmla="*/ 196920 w 416417"/>
              <a:gd name="connsiteY2" fmla="*/ 2395596 h 2395596"/>
              <a:gd name="connsiteX3" fmla="*/ 416417 w 416417"/>
              <a:gd name="connsiteY3" fmla="*/ 2376308 h 2395596"/>
              <a:gd name="connsiteX4" fmla="*/ 403543 w 416417"/>
              <a:gd name="connsiteY4" fmla="*/ 2328155 h 2395596"/>
              <a:gd name="connsiteX5" fmla="*/ 1395 w 416417"/>
              <a:gd name="connsiteY5" fmla="*/ 0 h 2395596"/>
              <a:gd name="connsiteX6" fmla="*/ 59613 w 416417"/>
              <a:gd name="connsiteY6" fmla="*/ 1437704 h 2395596"/>
            </a:gdLst>
            <a:ahLst/>
            <a:cxnLst/>
            <a:rect l="l" t="t" r="r" b="b"/>
            <a:pathLst>
              <a:path w="416417" h="2395596">
                <a:moveTo>
                  <a:pt x="59613" y="1437704"/>
                </a:moveTo>
                <a:cubicBezTo>
                  <a:pt x="84360" y="1696804"/>
                  <a:pt x="117692" y="1958668"/>
                  <a:pt x="161207" y="2212824"/>
                </a:cubicBezTo>
                <a:lnTo>
                  <a:pt x="196920" y="2395596"/>
                </a:lnTo>
                <a:lnTo>
                  <a:pt x="416417" y="2376308"/>
                </a:lnTo>
                <a:lnTo>
                  <a:pt x="403543" y="2328155"/>
                </a:lnTo>
                <a:cubicBezTo>
                  <a:pt x="258212" y="1761189"/>
                  <a:pt x="124276" y="980285"/>
                  <a:pt x="1395" y="0"/>
                </a:cubicBezTo>
                <a:cubicBezTo>
                  <a:pt x="-5029" y="412349"/>
                  <a:pt x="10121" y="919502"/>
                  <a:pt x="59613" y="1437704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054178" y="1382365"/>
            <a:ext cx="933162" cy="933162"/>
          </a:xfrm>
          <a:prstGeom prst="ellipse">
            <a:avLst/>
          </a:prstGeom>
          <a:noFill/>
          <a:ln w="381000" cap="sq">
            <a:gradFill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56330" y="1799164"/>
            <a:ext cx="9079340" cy="4038109"/>
          </a:xfrm>
          <a:prstGeom prst="snip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87936" y="3229343"/>
            <a:ext cx="8216129" cy="22462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采用差分驱动模型，位姿由笛卡尔坐标和航向角表示，控制输入为线速度和角速度，通过离散时间方程迭代更新位置和姿态。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451053" y="2113368"/>
            <a:ext cx="5289895" cy="88190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32703" y="2215183"/>
            <a:ext cx="4726595" cy="69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运动学模型描述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移动机器人运动学模型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17" name="对象 -2147482581"/>
          <p:cNvGraphicFramePr>
            <a:graphicFrameLocks noChangeAspect="1"/>
          </p:cNvGraphicFramePr>
          <p:nvPr/>
        </p:nvGraphicFramePr>
        <p:xfrm>
          <a:off x="4151630" y="3956685"/>
          <a:ext cx="4268470" cy="166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0" imgH="711200" progId="Equation.3">
                  <p:embed/>
                </p:oleObj>
              </mc:Choice>
              <mc:Fallback>
                <p:oleObj name="" r:id="rId1" imgW="1524000" imgH="7112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1630" y="3956685"/>
                        <a:ext cx="4268470" cy="1665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49616" y="2039839"/>
            <a:ext cx="9080066" cy="3484661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49616" y="1986499"/>
            <a:ext cx="9080066" cy="3484661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47527" y="2324102"/>
            <a:ext cx="8484246" cy="28803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使用叠加谐波轨迹生成复杂路径，包括圆、三次谐波和二次谐波的叠加，为仿真提供具有挑战性的参考路径。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47324" y="1701800"/>
            <a:ext cx="9284652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6293" y="1799701"/>
            <a:ext cx="8466712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路径生成方法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复杂路径生成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13" name="对象 -2147482621"/>
          <p:cNvGraphicFramePr>
            <a:graphicFrameLocks noChangeAspect="1"/>
          </p:cNvGraphicFramePr>
          <p:nvPr/>
        </p:nvGraphicFramePr>
        <p:xfrm>
          <a:off x="3261360" y="2895600"/>
          <a:ext cx="5469255" cy="205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752600" imgH="787400" progId="Equation.3">
                  <p:embed/>
                </p:oleObj>
              </mc:Choice>
              <mc:Fallback>
                <p:oleObj name="" r:id="rId1" imgW="1752600" imgH="7874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61360" y="2895600"/>
                        <a:ext cx="5469255" cy="20554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5000"/>
                </a:schemeClr>
              </a:gs>
              <a:gs pos="100000">
                <a:schemeClr val="accent1">
                  <a:lumMod val="20000"/>
                  <a:lumOff val="80000"/>
                  <a:alpha val="95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0"/>
            <a:ext cx="5968440" cy="6460465"/>
          </a:xfrm>
          <a:custGeom>
            <a:avLst/>
            <a:gdLst>
              <a:gd name="connsiteX0" fmla="*/ 3147691 w 5968440"/>
              <a:gd name="connsiteY0" fmla="*/ 0 h 6460465"/>
              <a:gd name="connsiteX1" fmla="*/ 5968440 w 5968440"/>
              <a:gd name="connsiteY1" fmla="*/ 0 h 6460465"/>
              <a:gd name="connsiteX2" fmla="*/ 5968440 w 5968440"/>
              <a:gd name="connsiteY2" fmla="*/ 3045303 h 6460465"/>
              <a:gd name="connsiteX3" fmla="*/ 3621411 w 5968440"/>
              <a:gd name="connsiteY3" fmla="*/ 5749581 h 6460465"/>
              <a:gd name="connsiteX4" fmla="*/ 710884 w 5968440"/>
              <a:gd name="connsiteY4" fmla="*/ 5955425 h 6460465"/>
              <a:gd name="connsiteX5" fmla="*/ 505040 w 5968440"/>
              <a:gd name="connsiteY5" fmla="*/ 3044898 h 6460465"/>
            </a:gdLst>
            <a:ahLst/>
            <a:cxnLst/>
            <a:rect l="l" t="t" r="r" b="b"/>
            <a:pathLst>
              <a:path w="5968440" h="6460465">
                <a:moveTo>
                  <a:pt x="3147691" y="0"/>
                </a:moveTo>
                <a:lnTo>
                  <a:pt x="5968440" y="0"/>
                </a:lnTo>
                <a:lnTo>
                  <a:pt x="5968440" y="3045303"/>
                </a:lnTo>
                <a:lnTo>
                  <a:pt x="3621411" y="5749581"/>
                </a:lnTo>
                <a:cubicBezTo>
                  <a:pt x="2874533" y="6610143"/>
                  <a:pt x="1571447" y="6702303"/>
                  <a:pt x="710884" y="5955425"/>
                </a:cubicBezTo>
                <a:cubicBezTo>
                  <a:pt x="-149678" y="5208547"/>
                  <a:pt x="-241837" y="3905460"/>
                  <a:pt x="505040" y="3044898"/>
                </a:cubicBezTo>
                <a:close/>
              </a:path>
            </a:pathLst>
          </a:custGeom>
          <a:blipFill>
            <a:blip r:embed="rId2"/>
            <a:srcRect/>
            <a:stretch>
              <a:fillRect l="-46571" r="-46571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124191" flipH="1">
            <a:off x="350646" y="1232251"/>
            <a:ext cx="1992448" cy="5515135"/>
          </a:xfrm>
          <a:custGeom>
            <a:avLst/>
            <a:gdLst>
              <a:gd name="connsiteX0" fmla="*/ 362533 w 1992448"/>
              <a:gd name="connsiteY0" fmla="*/ 4501 h 5515135"/>
              <a:gd name="connsiteX1" fmla="*/ 368553 w 1992448"/>
              <a:gd name="connsiteY1" fmla="*/ 0 h 5515135"/>
              <a:gd name="connsiteX2" fmla="*/ 1992448 w 1992448"/>
              <a:gd name="connsiteY2" fmla="*/ 1850818 h 5515135"/>
              <a:gd name="connsiteX3" fmla="*/ 1992447 w 1992448"/>
              <a:gd name="connsiteY3" fmla="*/ 4518911 h 5515135"/>
              <a:gd name="connsiteX4" fmla="*/ 996223 w 1992448"/>
              <a:gd name="connsiteY4" fmla="*/ 5515135 h 5515135"/>
              <a:gd name="connsiteX5" fmla="*/ 996224 w 1992448"/>
              <a:gd name="connsiteY5" fmla="*/ 5515134 h 5515135"/>
              <a:gd name="connsiteX6" fmla="*/ 0 w 1992448"/>
              <a:gd name="connsiteY6" fmla="*/ 4518910 h 5515135"/>
              <a:gd name="connsiteX7" fmla="*/ 0 w 1992448"/>
              <a:gd name="connsiteY7" fmla="*/ 773236 h 5515135"/>
              <a:gd name="connsiteX8" fmla="*/ 362533 w 1992448"/>
              <a:gd name="connsiteY8" fmla="*/ 4501 h 5515135"/>
            </a:gdLst>
            <a:ahLst/>
            <a:cxnLst/>
            <a:rect l="l" t="t" r="r" b="b"/>
            <a:pathLst>
              <a:path w="1992448" h="5515135">
                <a:moveTo>
                  <a:pt x="362533" y="4501"/>
                </a:moveTo>
                <a:lnTo>
                  <a:pt x="368553" y="0"/>
                </a:lnTo>
                <a:lnTo>
                  <a:pt x="1992448" y="1850818"/>
                </a:lnTo>
                <a:lnTo>
                  <a:pt x="1992447" y="4518911"/>
                </a:lnTo>
                <a:cubicBezTo>
                  <a:pt x="1992447" y="5069110"/>
                  <a:pt x="1546422" y="5515135"/>
                  <a:pt x="996223" y="5515135"/>
                </a:cubicBezTo>
                <a:lnTo>
                  <a:pt x="996224" y="5515134"/>
                </a:lnTo>
                <a:cubicBezTo>
                  <a:pt x="446025" y="5515134"/>
                  <a:pt x="0" y="5069109"/>
                  <a:pt x="0" y="4518910"/>
                </a:cubicBezTo>
                <a:lnTo>
                  <a:pt x="0" y="773236"/>
                </a:lnTo>
                <a:cubicBezTo>
                  <a:pt x="0" y="463749"/>
                  <a:pt x="141125" y="187224"/>
                  <a:pt x="362533" y="450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9124191" flipH="1">
            <a:off x="3981817" y="238356"/>
            <a:ext cx="402780" cy="26611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9124191" flipH="1">
            <a:off x="967517" y="5252380"/>
            <a:ext cx="535453" cy="160319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5630779"/>
            <a:ext cx="1010653" cy="1227221"/>
          </a:xfrm>
          <a:prstGeom prst="rtTriangle">
            <a:avLst/>
          </a:prstGeom>
          <a:gradFill>
            <a:gsLst>
              <a:gs pos="2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381270" y="4868779"/>
            <a:ext cx="1810730" cy="1989221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124191" flipH="1">
            <a:off x="5658018" y="3829545"/>
            <a:ext cx="394688" cy="20011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01314" y="4872646"/>
            <a:ext cx="3464304" cy="13542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50541" y="259799"/>
            <a:ext cx="2265876" cy="259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765379" y="1825124"/>
            <a:ext cx="845279" cy="845279"/>
          </a:xfrm>
          <a:prstGeom prst="star4">
            <a:avLst>
              <a:gd name="adj" fmla="val 14389"/>
            </a:avLst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5311172" y="1628895"/>
            <a:ext cx="563208" cy="563208"/>
          </a:xfrm>
          <a:prstGeom prst="star4">
            <a:avLst/>
          </a:prstGeom>
          <a:gradFill>
            <a:gsLst>
              <a:gs pos="2300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10861" y="2934395"/>
            <a:ext cx="5354754" cy="18801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控制器设计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50786" y="1748216"/>
            <a:ext cx="3872211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2C75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6477479" y="605495"/>
            <a:ext cx="2772000" cy="270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1" cy="6858001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1000">
                <a:schemeClr val="bg1">
                  <a:alpha val="97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7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11086465" y="5514975"/>
            <a:ext cx="1105535" cy="1343025"/>
          </a:xfrm>
          <a:prstGeom prst="rt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505794">
            <a:off x="11545608" y="5785022"/>
            <a:ext cx="187249" cy="8029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85000">
                <a:schemeClr val="accent1"/>
              </a:gs>
            </a:gsLst>
            <a:lin ang="150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15944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2529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53282" y="2255546"/>
            <a:ext cx="1036232" cy="1036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5211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模糊化处理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5069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将横向误差和航向误差归一化，定义隶属度函数，实现输入误差的模糊化，为模糊推理提供基础。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66792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883377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86059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去模糊化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85917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采用重心法进行去模糊化，得到精确的增益值，用于调整机器人运动参数。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370667" y="2266715"/>
            <a:ext cx="903158" cy="10314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41368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57953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0635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模糊规则库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60493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设计 9 条模糊规则，根据输入误差的隶属度和规则库进行推理，确定输出增益的模糊集合，实现对控制增益的动态调节。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07758" y="2266714"/>
            <a:ext cx="1178128" cy="103143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98273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模糊控制器设计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>
            <a:off x="436515" y="301852"/>
            <a:ext cx="309616" cy="296154"/>
          </a:xfrm>
          <a:custGeom>
            <a:avLst/>
            <a:gdLst>
              <a:gd name="connsiteX0" fmla="*/ 0 w 522052"/>
              <a:gd name="connsiteY0" fmla="*/ 382622 h 499354"/>
              <a:gd name="connsiteX1" fmla="*/ 116732 w 522052"/>
              <a:gd name="connsiteY1" fmla="*/ 265890 h 499354"/>
              <a:gd name="connsiteX2" fmla="*/ 288588 w 522052"/>
              <a:gd name="connsiteY2" fmla="*/ 265890 h 499354"/>
              <a:gd name="connsiteX3" fmla="*/ 288588 w 522052"/>
              <a:gd name="connsiteY3" fmla="*/ 116732 h 499354"/>
              <a:gd name="connsiteX4" fmla="*/ 405320 w 522052"/>
              <a:gd name="connsiteY4" fmla="*/ 0 h 499354"/>
              <a:gd name="connsiteX5" fmla="*/ 522052 w 522052"/>
              <a:gd name="connsiteY5" fmla="*/ 116732 h 499354"/>
              <a:gd name="connsiteX6" fmla="*/ 522052 w 522052"/>
              <a:gd name="connsiteY6" fmla="*/ 382621 h 499354"/>
              <a:gd name="connsiteX7" fmla="*/ 405320 w 522052"/>
              <a:gd name="connsiteY7" fmla="*/ 499353 h 499354"/>
              <a:gd name="connsiteX8" fmla="*/ 393972 w 522052"/>
              <a:gd name="connsiteY8" fmla="*/ 497062 h 499354"/>
              <a:gd name="connsiteX9" fmla="*/ 382622 w 522052"/>
              <a:gd name="connsiteY9" fmla="*/ 499354 h 499354"/>
              <a:gd name="connsiteX10" fmla="*/ 116732 w 522052"/>
              <a:gd name="connsiteY10" fmla="*/ 499354 h 499354"/>
              <a:gd name="connsiteX11" fmla="*/ 0 w 522052"/>
              <a:gd name="connsiteY11" fmla="*/ 382622 h 499354"/>
            </a:gdLst>
            <a:ahLst/>
            <a:cxnLst/>
            <a:rect l="l" t="t" r="r" b="b"/>
            <a:pathLst>
              <a:path w="522052" h="499354">
                <a:moveTo>
                  <a:pt x="0" y="382622"/>
                </a:moveTo>
                <a:cubicBezTo>
                  <a:pt x="0" y="318153"/>
                  <a:pt x="52263" y="265890"/>
                  <a:pt x="116732" y="265890"/>
                </a:cubicBezTo>
                <a:lnTo>
                  <a:pt x="288588" y="265890"/>
                </a:lnTo>
                <a:lnTo>
                  <a:pt x="288588" y="116732"/>
                </a:lnTo>
                <a:cubicBezTo>
                  <a:pt x="288588" y="52263"/>
                  <a:pt x="340851" y="0"/>
                  <a:pt x="405320" y="0"/>
                </a:cubicBezTo>
                <a:cubicBezTo>
                  <a:pt x="469789" y="0"/>
                  <a:pt x="522052" y="52263"/>
                  <a:pt x="522052" y="116732"/>
                </a:cubicBezTo>
                <a:lnTo>
                  <a:pt x="522052" y="382621"/>
                </a:lnTo>
                <a:cubicBezTo>
                  <a:pt x="522052" y="447090"/>
                  <a:pt x="469789" y="499353"/>
                  <a:pt x="405320" y="499353"/>
                </a:cubicBezTo>
                <a:lnTo>
                  <a:pt x="393972" y="497062"/>
                </a:lnTo>
                <a:lnTo>
                  <a:pt x="382622" y="499354"/>
                </a:lnTo>
                <a:lnTo>
                  <a:pt x="116732" y="499354"/>
                </a:lnTo>
                <a:cubicBezTo>
                  <a:pt x="52263" y="499354"/>
                  <a:pt x="0" y="447091"/>
                  <a:pt x="0" y="3826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10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11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12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13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4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5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6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7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8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19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20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1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2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3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4.xml><?xml version="1.0" encoding="utf-8"?>
<p:tagLst xmlns:p="http://schemas.openxmlformats.org/presentationml/2006/main">
  <p:tag name="KSO_WM_DIAGRAM_VIRTUALLY_FRAME" val="{&quot;height&quot;:232.30921259842518,&quot;left&quot;:57.890629921259844,&quot;top&quot;:130.69078740157482,&quot;width&quot;:844.3482677165355}"/>
</p:tagLst>
</file>

<file path=ppt/tags/tag25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26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27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28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29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3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30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31.xml><?xml version="1.0" encoding="utf-8"?>
<p:tagLst xmlns:p="http://schemas.openxmlformats.org/presentationml/2006/main">
  <p:tag name="KSO_WM_DIAGRAM_VIRTUALLY_FRAME" val="{&quot;height&quot;:281.2,&quot;left&quot;:9.4,&quot;top&quot;:117.4,&quot;width&quot;:932.35}"/>
</p:tagLst>
</file>

<file path=ppt/tags/tag32.xml><?xml version="1.0" encoding="utf-8"?>
<p:tagLst xmlns:p="http://schemas.openxmlformats.org/presentationml/2006/main">
  <p:tag name="TABLE_ENDDRAG_ORIGIN_RECT" val="637*95"/>
  <p:tag name="TABLE_ENDDRAG_RECT" val="106*142*637*95"/>
</p:tagLst>
</file>

<file path=ppt/tags/tag4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5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6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7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8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ags/tag9.xml><?xml version="1.0" encoding="utf-8"?>
<p:tagLst xmlns:p="http://schemas.openxmlformats.org/presentationml/2006/main">
  <p:tag name="KSO_WM_DIAGRAM_VIRTUALLY_FRAME" val="{&quot;height&quot;:368.81362204724417,&quot;left&quot;:148.3963779527559,&quot;top&quot;:125.59314960629922,&quot;width&quot;:663.634015748031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ED7D3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ED7D3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ED7D3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75FF"/>
      </a:accent1>
      <a:accent2>
        <a:srgbClr val="ED7D31"/>
      </a:accent2>
      <a:accent3>
        <a:srgbClr val="7B7B7B"/>
      </a:accent3>
      <a:accent4>
        <a:srgbClr val="BF9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1683</Words>
  <Application>WPS 演示</Application>
  <PresentationFormat/>
  <Paragraphs>207</Paragraphs>
  <Slides>18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Source Han Sans</vt:lpstr>
      <vt:lpstr>Source Han Sans CN Regular</vt:lpstr>
      <vt:lpstr>Source Han Sans CN Bold</vt:lpstr>
      <vt:lpstr>OPPOSans R</vt:lpstr>
      <vt:lpstr>Times New Roman</vt:lpstr>
      <vt:lpstr>Symbol</vt:lpstr>
      <vt:lpstr>等线</vt:lpstr>
      <vt:lpstr>微软雅黑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氕</cp:lastModifiedBy>
  <cp:revision>3</cp:revision>
  <dcterms:created xsi:type="dcterms:W3CDTF">2025-05-06T05:06:00Z</dcterms:created>
  <dcterms:modified xsi:type="dcterms:W3CDTF">2025-05-06T05:15:36Z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F87BEB6CEA724205B979334C8A48A540_12</vt:lpwstr>
  </property>
  <property fmtid="{D5CDD505-2E9C-101B-9397-08002B2CF9AE}" pid="3" name="KSOProductBuildVer">
    <vt:lpwstr>2052-12.1.0.20784</vt:lpwstr>
  </property>
</Properties>
</file>